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638088" cy="10801350"/>
  <p:notesSz cx="6858000" cy="9144000"/>
  <p:defaultTextStyle>
    <a:defPPr>
      <a:defRPr lang="es-AR"/>
    </a:defPPr>
    <a:lvl1pPr marL="0" algn="l" defTabSz="1339313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1pPr>
    <a:lvl2pPr marL="669657" algn="l" defTabSz="1339313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2pPr>
    <a:lvl3pPr marL="1339313" algn="l" defTabSz="1339313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3pPr>
    <a:lvl4pPr marL="2008969" algn="l" defTabSz="1339313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4pPr>
    <a:lvl5pPr marL="2678626" algn="l" defTabSz="1339313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5pPr>
    <a:lvl6pPr marL="3348282" algn="l" defTabSz="1339313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6pPr>
    <a:lvl7pPr marL="4017939" algn="l" defTabSz="1339313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7pPr>
    <a:lvl8pPr marL="4687596" algn="l" defTabSz="1339313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8pPr>
    <a:lvl9pPr marL="5357251" algn="l" defTabSz="1339313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50" autoAdjust="0"/>
  </p:normalViewPr>
  <p:slideViewPr>
    <p:cSldViewPr>
      <p:cViewPr varScale="1">
        <p:scale>
          <a:sx n="43" d="100"/>
          <a:sy n="43" d="100"/>
        </p:scale>
        <p:origin x="-1698" y="-120"/>
      </p:cViewPr>
      <p:guideLst>
        <p:guide orient="horz" pos="3402"/>
        <p:guide pos="39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47858" y="3355420"/>
            <a:ext cx="10742375" cy="23152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95713" y="6120765"/>
            <a:ext cx="8846662" cy="27603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696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39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089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78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48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0179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6875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357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B2CD3-DD16-473E-9B90-090A300EA1D5}" type="datetimeFigureOut">
              <a:rPr lang="es-AR" smtClean="0"/>
              <a:t>28/02/2017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0F9A-97A5-4565-9357-668F7F9BD89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68596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B2CD3-DD16-473E-9B90-090A300EA1D5}" type="datetimeFigureOut">
              <a:rPr lang="es-AR" smtClean="0"/>
              <a:t>28/02/2017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0F9A-97A5-4565-9357-668F7F9BD89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18746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9162614" y="432555"/>
            <a:ext cx="2843570" cy="921615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31905" y="432555"/>
            <a:ext cx="8320074" cy="921615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B2CD3-DD16-473E-9B90-090A300EA1D5}" type="datetimeFigureOut">
              <a:rPr lang="es-AR" smtClean="0"/>
              <a:t>28/02/2017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0F9A-97A5-4565-9357-668F7F9BD89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68685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B2CD3-DD16-473E-9B90-090A300EA1D5}" type="datetimeFigureOut">
              <a:rPr lang="es-AR" smtClean="0"/>
              <a:t>28/02/2017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0F9A-97A5-4565-9357-668F7F9BD89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9524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98323" y="6940869"/>
            <a:ext cx="10742375" cy="2145268"/>
          </a:xfrm>
        </p:spPr>
        <p:txBody>
          <a:bodyPr anchor="t"/>
          <a:lstStyle>
            <a:lvl1pPr algn="l">
              <a:defRPr sz="58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98323" y="4578074"/>
            <a:ext cx="10742375" cy="2362795"/>
          </a:xfrm>
        </p:spPr>
        <p:txBody>
          <a:bodyPr anchor="b"/>
          <a:lstStyle>
            <a:lvl1pPr marL="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1pPr>
            <a:lvl2pPr marL="669657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3931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200896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678626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34828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01793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4687596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3572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B2CD3-DD16-473E-9B90-090A300EA1D5}" type="datetimeFigureOut">
              <a:rPr lang="es-AR" smtClean="0"/>
              <a:t>28/02/2017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0F9A-97A5-4565-9357-668F7F9BD89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27358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31905" y="2520316"/>
            <a:ext cx="5581822" cy="7128391"/>
          </a:xfrm>
        </p:spPr>
        <p:txBody>
          <a:bodyPr/>
          <a:lstStyle>
            <a:lvl1pPr>
              <a:defRPr sz="4100"/>
            </a:lvl1pPr>
            <a:lvl2pPr>
              <a:defRPr sz="35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424362" y="2520316"/>
            <a:ext cx="5581822" cy="7128391"/>
          </a:xfrm>
        </p:spPr>
        <p:txBody>
          <a:bodyPr/>
          <a:lstStyle>
            <a:lvl1pPr>
              <a:defRPr sz="4100"/>
            </a:lvl1pPr>
            <a:lvl2pPr>
              <a:defRPr sz="35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B2CD3-DD16-473E-9B90-090A300EA1D5}" type="datetimeFigureOut">
              <a:rPr lang="es-AR" smtClean="0"/>
              <a:t>28/02/2017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0F9A-97A5-4565-9357-668F7F9BD89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35873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31904" y="2417803"/>
            <a:ext cx="5584017" cy="1007625"/>
          </a:xfrm>
        </p:spPr>
        <p:txBody>
          <a:bodyPr anchor="b"/>
          <a:lstStyle>
            <a:lvl1pPr marL="0" indent="0">
              <a:buNone/>
              <a:defRPr sz="3500" b="1"/>
            </a:lvl1pPr>
            <a:lvl2pPr marL="669657" indent="0">
              <a:buNone/>
              <a:defRPr sz="3000" b="1"/>
            </a:lvl2pPr>
            <a:lvl3pPr marL="1339313" indent="0">
              <a:buNone/>
              <a:defRPr sz="2600" b="1"/>
            </a:lvl3pPr>
            <a:lvl4pPr marL="2008969" indent="0">
              <a:buNone/>
              <a:defRPr sz="2300" b="1"/>
            </a:lvl4pPr>
            <a:lvl5pPr marL="2678626" indent="0">
              <a:buNone/>
              <a:defRPr sz="2300" b="1"/>
            </a:lvl5pPr>
            <a:lvl6pPr marL="3348282" indent="0">
              <a:buNone/>
              <a:defRPr sz="2300" b="1"/>
            </a:lvl6pPr>
            <a:lvl7pPr marL="4017939" indent="0">
              <a:buNone/>
              <a:defRPr sz="2300" b="1"/>
            </a:lvl7pPr>
            <a:lvl8pPr marL="4687596" indent="0">
              <a:buNone/>
              <a:defRPr sz="2300" b="1"/>
            </a:lvl8pPr>
            <a:lvl9pPr marL="5357251" indent="0">
              <a:buNone/>
              <a:defRPr sz="23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31904" y="3425429"/>
            <a:ext cx="5584017" cy="622327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419974" y="2417803"/>
            <a:ext cx="5586211" cy="1007625"/>
          </a:xfrm>
        </p:spPr>
        <p:txBody>
          <a:bodyPr anchor="b"/>
          <a:lstStyle>
            <a:lvl1pPr marL="0" indent="0">
              <a:buNone/>
              <a:defRPr sz="3500" b="1"/>
            </a:lvl1pPr>
            <a:lvl2pPr marL="669657" indent="0">
              <a:buNone/>
              <a:defRPr sz="3000" b="1"/>
            </a:lvl2pPr>
            <a:lvl3pPr marL="1339313" indent="0">
              <a:buNone/>
              <a:defRPr sz="2600" b="1"/>
            </a:lvl3pPr>
            <a:lvl4pPr marL="2008969" indent="0">
              <a:buNone/>
              <a:defRPr sz="2300" b="1"/>
            </a:lvl4pPr>
            <a:lvl5pPr marL="2678626" indent="0">
              <a:buNone/>
              <a:defRPr sz="2300" b="1"/>
            </a:lvl5pPr>
            <a:lvl6pPr marL="3348282" indent="0">
              <a:buNone/>
              <a:defRPr sz="2300" b="1"/>
            </a:lvl6pPr>
            <a:lvl7pPr marL="4017939" indent="0">
              <a:buNone/>
              <a:defRPr sz="2300" b="1"/>
            </a:lvl7pPr>
            <a:lvl8pPr marL="4687596" indent="0">
              <a:buNone/>
              <a:defRPr sz="2300" b="1"/>
            </a:lvl8pPr>
            <a:lvl9pPr marL="5357251" indent="0">
              <a:buNone/>
              <a:defRPr sz="23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419974" y="3425429"/>
            <a:ext cx="5586211" cy="622327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B2CD3-DD16-473E-9B90-090A300EA1D5}" type="datetimeFigureOut">
              <a:rPr lang="es-AR" smtClean="0"/>
              <a:t>28/02/2017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0F9A-97A5-4565-9357-668F7F9BD89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0700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B2CD3-DD16-473E-9B90-090A300EA1D5}" type="datetimeFigureOut">
              <a:rPr lang="es-AR" smtClean="0"/>
              <a:t>28/02/2017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0F9A-97A5-4565-9357-668F7F9BD89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8208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B2CD3-DD16-473E-9B90-090A300EA1D5}" type="datetimeFigureOut">
              <a:rPr lang="es-AR" smtClean="0"/>
              <a:t>28/02/2017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0F9A-97A5-4565-9357-668F7F9BD89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0913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31905" y="430053"/>
            <a:ext cx="4157844" cy="1830229"/>
          </a:xfrm>
        </p:spPr>
        <p:txBody>
          <a:bodyPr anchor="b"/>
          <a:lstStyle>
            <a:lvl1pPr algn="l">
              <a:defRPr sz="3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941142" y="430055"/>
            <a:ext cx="7065042" cy="9218653"/>
          </a:xfrm>
        </p:spPr>
        <p:txBody>
          <a:bodyPr/>
          <a:lstStyle>
            <a:lvl1pPr>
              <a:defRPr sz="4700"/>
            </a:lvl1pPr>
            <a:lvl2pPr>
              <a:defRPr sz="4100"/>
            </a:lvl2pPr>
            <a:lvl3pPr>
              <a:defRPr sz="35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31905" y="2260284"/>
            <a:ext cx="4157844" cy="7388424"/>
          </a:xfrm>
        </p:spPr>
        <p:txBody>
          <a:bodyPr/>
          <a:lstStyle>
            <a:lvl1pPr marL="0" indent="0">
              <a:buNone/>
              <a:defRPr sz="2100"/>
            </a:lvl1pPr>
            <a:lvl2pPr marL="669657" indent="0">
              <a:buNone/>
              <a:defRPr sz="1800"/>
            </a:lvl2pPr>
            <a:lvl3pPr marL="1339313" indent="0">
              <a:buNone/>
              <a:defRPr sz="1400"/>
            </a:lvl3pPr>
            <a:lvl4pPr marL="2008969" indent="0">
              <a:buNone/>
              <a:defRPr sz="1300"/>
            </a:lvl4pPr>
            <a:lvl5pPr marL="2678626" indent="0">
              <a:buNone/>
              <a:defRPr sz="1300"/>
            </a:lvl5pPr>
            <a:lvl6pPr marL="3348282" indent="0">
              <a:buNone/>
              <a:defRPr sz="1300"/>
            </a:lvl6pPr>
            <a:lvl7pPr marL="4017939" indent="0">
              <a:buNone/>
              <a:defRPr sz="1300"/>
            </a:lvl7pPr>
            <a:lvl8pPr marL="4687596" indent="0">
              <a:buNone/>
              <a:defRPr sz="1300"/>
            </a:lvl8pPr>
            <a:lvl9pPr marL="5357251" indent="0">
              <a:buNone/>
              <a:defRPr sz="1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B2CD3-DD16-473E-9B90-090A300EA1D5}" type="datetimeFigureOut">
              <a:rPr lang="es-AR" smtClean="0"/>
              <a:t>28/02/2017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0F9A-97A5-4565-9357-668F7F9BD89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71871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77154" y="7560944"/>
            <a:ext cx="7582853" cy="892613"/>
          </a:xfrm>
        </p:spPr>
        <p:txBody>
          <a:bodyPr anchor="b"/>
          <a:lstStyle>
            <a:lvl1pPr algn="l">
              <a:defRPr sz="3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477154" y="965121"/>
            <a:ext cx="7582853" cy="6480810"/>
          </a:xfrm>
        </p:spPr>
        <p:txBody>
          <a:bodyPr/>
          <a:lstStyle>
            <a:lvl1pPr marL="0" indent="0">
              <a:buNone/>
              <a:defRPr sz="4700"/>
            </a:lvl1pPr>
            <a:lvl2pPr marL="669657" indent="0">
              <a:buNone/>
              <a:defRPr sz="4100"/>
            </a:lvl2pPr>
            <a:lvl3pPr marL="1339313" indent="0">
              <a:buNone/>
              <a:defRPr sz="3500"/>
            </a:lvl3pPr>
            <a:lvl4pPr marL="2008969" indent="0">
              <a:buNone/>
              <a:defRPr sz="3000"/>
            </a:lvl4pPr>
            <a:lvl5pPr marL="2678626" indent="0">
              <a:buNone/>
              <a:defRPr sz="3000"/>
            </a:lvl5pPr>
            <a:lvl6pPr marL="3348282" indent="0">
              <a:buNone/>
              <a:defRPr sz="3000"/>
            </a:lvl6pPr>
            <a:lvl7pPr marL="4017939" indent="0">
              <a:buNone/>
              <a:defRPr sz="3000"/>
            </a:lvl7pPr>
            <a:lvl8pPr marL="4687596" indent="0">
              <a:buNone/>
              <a:defRPr sz="3000"/>
            </a:lvl8pPr>
            <a:lvl9pPr marL="5357251" indent="0">
              <a:buNone/>
              <a:defRPr sz="3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477154" y="8453558"/>
            <a:ext cx="7582853" cy="1267657"/>
          </a:xfrm>
        </p:spPr>
        <p:txBody>
          <a:bodyPr/>
          <a:lstStyle>
            <a:lvl1pPr marL="0" indent="0">
              <a:buNone/>
              <a:defRPr sz="2100"/>
            </a:lvl1pPr>
            <a:lvl2pPr marL="669657" indent="0">
              <a:buNone/>
              <a:defRPr sz="1800"/>
            </a:lvl2pPr>
            <a:lvl3pPr marL="1339313" indent="0">
              <a:buNone/>
              <a:defRPr sz="1400"/>
            </a:lvl3pPr>
            <a:lvl4pPr marL="2008969" indent="0">
              <a:buNone/>
              <a:defRPr sz="1300"/>
            </a:lvl4pPr>
            <a:lvl5pPr marL="2678626" indent="0">
              <a:buNone/>
              <a:defRPr sz="1300"/>
            </a:lvl5pPr>
            <a:lvl6pPr marL="3348282" indent="0">
              <a:buNone/>
              <a:defRPr sz="1300"/>
            </a:lvl6pPr>
            <a:lvl7pPr marL="4017939" indent="0">
              <a:buNone/>
              <a:defRPr sz="1300"/>
            </a:lvl7pPr>
            <a:lvl8pPr marL="4687596" indent="0">
              <a:buNone/>
              <a:defRPr sz="1300"/>
            </a:lvl8pPr>
            <a:lvl9pPr marL="5357251" indent="0">
              <a:buNone/>
              <a:defRPr sz="1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B2CD3-DD16-473E-9B90-090A300EA1D5}" type="datetimeFigureOut">
              <a:rPr lang="es-AR" smtClean="0"/>
              <a:t>28/02/2017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00F9A-97A5-4565-9357-668F7F9BD89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85797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31905" y="432555"/>
            <a:ext cx="11374279" cy="1800226"/>
          </a:xfrm>
          <a:prstGeom prst="rect">
            <a:avLst/>
          </a:prstGeom>
        </p:spPr>
        <p:txBody>
          <a:bodyPr vert="horz" lIns="133931" tIns="66965" rIns="133931" bIns="66965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31905" y="2520316"/>
            <a:ext cx="11374279" cy="7128391"/>
          </a:xfrm>
          <a:prstGeom prst="rect">
            <a:avLst/>
          </a:prstGeom>
        </p:spPr>
        <p:txBody>
          <a:bodyPr vert="horz" lIns="133931" tIns="66965" rIns="133931" bIns="66965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31905" y="10011252"/>
            <a:ext cx="2948888" cy="575072"/>
          </a:xfrm>
          <a:prstGeom prst="rect">
            <a:avLst/>
          </a:prstGeom>
        </p:spPr>
        <p:txBody>
          <a:bodyPr vert="horz" lIns="133931" tIns="66965" rIns="133931" bIns="66965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B2CD3-DD16-473E-9B90-090A300EA1D5}" type="datetimeFigureOut">
              <a:rPr lang="es-AR" smtClean="0"/>
              <a:t>28/02/2017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18014" y="10011252"/>
            <a:ext cx="4002061" cy="575072"/>
          </a:xfrm>
          <a:prstGeom prst="rect">
            <a:avLst/>
          </a:prstGeom>
        </p:spPr>
        <p:txBody>
          <a:bodyPr vert="horz" lIns="133931" tIns="66965" rIns="133931" bIns="66965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9057296" y="10011252"/>
            <a:ext cx="2948888" cy="575072"/>
          </a:xfrm>
          <a:prstGeom prst="rect">
            <a:avLst/>
          </a:prstGeom>
        </p:spPr>
        <p:txBody>
          <a:bodyPr vert="horz" lIns="133931" tIns="66965" rIns="133931" bIns="66965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00F9A-97A5-4565-9357-668F7F9BD89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26951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39313" rtl="0" eaLnBrk="1" latinLnBrk="0" hangingPunct="1">
        <a:spcBef>
          <a:spcPct val="0"/>
        </a:spcBef>
        <a:buNone/>
        <a:defRPr sz="6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02243" indent="-502243" algn="l" defTabSz="1339313" rtl="0" eaLnBrk="1" latinLnBrk="0" hangingPunct="1">
        <a:spcBef>
          <a:spcPct val="20000"/>
        </a:spcBef>
        <a:buFont typeface="Arial" panose="020B0604020202020204" pitchFamily="34" charset="0"/>
        <a:buChar char="•"/>
        <a:defRPr sz="47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192" indent="-418535" algn="l" defTabSz="1339313" rtl="0" eaLnBrk="1" latinLnBrk="0" hangingPunct="1">
        <a:spcBef>
          <a:spcPct val="20000"/>
        </a:spcBef>
        <a:buFont typeface="Arial" panose="020B0604020202020204" pitchFamily="34" charset="0"/>
        <a:buChar char="–"/>
        <a:defRPr sz="4100" kern="1200">
          <a:solidFill>
            <a:schemeClr val="tx1"/>
          </a:solidFill>
          <a:latin typeface="+mn-lt"/>
          <a:ea typeface="+mn-ea"/>
          <a:cs typeface="+mn-cs"/>
        </a:defRPr>
      </a:lvl2pPr>
      <a:lvl3pPr marL="1674141" indent="-334828" algn="l" defTabSz="1339313" rtl="0" eaLnBrk="1" latinLnBrk="0" hangingPunct="1">
        <a:spcBef>
          <a:spcPct val="2000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3pPr>
      <a:lvl4pPr marL="2343797" indent="-334828" algn="l" defTabSz="1339313" rtl="0" eaLnBrk="1" latinLnBrk="0" hangingPunct="1">
        <a:spcBef>
          <a:spcPct val="20000"/>
        </a:spcBef>
        <a:buFont typeface="Arial" panose="020B0604020202020204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13454" indent="-334828" algn="l" defTabSz="1339313" rtl="0" eaLnBrk="1" latinLnBrk="0" hangingPunct="1">
        <a:spcBef>
          <a:spcPct val="20000"/>
        </a:spcBef>
        <a:buFont typeface="Arial" panose="020B0604020202020204" pitchFamily="34" charset="0"/>
        <a:buChar char="»"/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683111" indent="-334828" algn="l" defTabSz="1339313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352767" indent="-334828" algn="l" defTabSz="1339313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022423" indent="-334828" algn="l" defTabSz="1339313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5692080" indent="-334828" algn="l" defTabSz="1339313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133931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9657" algn="l" defTabSz="133931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39313" algn="l" defTabSz="133931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969" algn="l" defTabSz="133931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78626" algn="l" defTabSz="133931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48282" algn="l" defTabSz="133931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017939" algn="l" defTabSz="133931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87596" algn="l" defTabSz="133931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357251" algn="l" defTabSz="133931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Elipse"/>
          <p:cNvSpPr/>
          <p:nvPr/>
        </p:nvSpPr>
        <p:spPr>
          <a:xfrm>
            <a:off x="4447411" y="254500"/>
            <a:ext cx="3383801" cy="14737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3931" tIns="66965" rIns="133931" bIns="66965" spcCol="0"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Métodos de</a:t>
            </a:r>
          </a:p>
          <a:p>
            <a:pPr algn="ctr"/>
            <a:r>
              <a:rPr lang="es-MX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Investigación</a:t>
            </a:r>
          </a:p>
          <a:p>
            <a:pPr algn="ctr"/>
            <a:endParaRPr lang="es-AR" dirty="0"/>
          </a:p>
        </p:txBody>
      </p:sp>
      <p:sp>
        <p:nvSpPr>
          <p:cNvPr id="3" name="2 Rectángulo"/>
          <p:cNvSpPr/>
          <p:nvPr/>
        </p:nvSpPr>
        <p:spPr>
          <a:xfrm>
            <a:off x="1506880" y="2577089"/>
            <a:ext cx="2786659" cy="10207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3931" tIns="66965" rIns="133931" bIns="66965" spcCol="0" rtlCol="0" anchor="ctr"/>
          <a:lstStyle/>
          <a:p>
            <a:r>
              <a:rPr lang="es-CO" b="1" dirty="0"/>
              <a:t>INVESTIGACION HISTORICA</a:t>
            </a:r>
            <a:endParaRPr lang="es-AR" dirty="0"/>
          </a:p>
        </p:txBody>
      </p:sp>
      <p:sp>
        <p:nvSpPr>
          <p:cNvPr id="4" name="3 Rectángulo"/>
          <p:cNvSpPr/>
          <p:nvPr/>
        </p:nvSpPr>
        <p:spPr>
          <a:xfrm>
            <a:off x="8122898" y="2577089"/>
            <a:ext cx="3483325" cy="11341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3931" tIns="66965" rIns="133931" bIns="66965" spcCol="0" rtlCol="0" anchor="ctr"/>
          <a:lstStyle/>
          <a:p>
            <a:r>
              <a:rPr lang="es-CO" b="1" dirty="0"/>
              <a:t>INVESTIGACION DESCRIPTIVA:</a:t>
            </a:r>
            <a:endParaRPr lang="es-AR" dirty="0"/>
          </a:p>
        </p:txBody>
      </p:sp>
      <p:sp>
        <p:nvSpPr>
          <p:cNvPr id="5" name="4 Rectángulo"/>
          <p:cNvSpPr/>
          <p:nvPr/>
        </p:nvSpPr>
        <p:spPr>
          <a:xfrm>
            <a:off x="3352652" y="4091884"/>
            <a:ext cx="2786659" cy="157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3931" tIns="66965" rIns="133931" bIns="66965" spcCol="0" rtlCol="0" anchor="ctr"/>
          <a:lstStyle/>
          <a:p>
            <a:pPr algn="ctr"/>
            <a:r>
              <a:rPr lang="es-CO" b="1" dirty="0"/>
              <a:t>INVESTIGACION CUASI-EXPERIMENTAL</a:t>
            </a:r>
            <a:r>
              <a:rPr lang="es-AR" b="1" dirty="0"/>
              <a:t> </a:t>
            </a:r>
            <a:endParaRPr lang="es-AR" dirty="0"/>
          </a:p>
        </p:txBody>
      </p:sp>
      <p:sp>
        <p:nvSpPr>
          <p:cNvPr id="6" name="5 Rectángulo"/>
          <p:cNvSpPr/>
          <p:nvPr/>
        </p:nvSpPr>
        <p:spPr>
          <a:xfrm>
            <a:off x="6799767" y="4091884"/>
            <a:ext cx="3483325" cy="13609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3931" tIns="66965" rIns="133931" bIns="66965" spcCol="0" rtlCol="0" anchor="ctr"/>
          <a:lstStyle/>
          <a:p>
            <a:r>
              <a:rPr lang="es-CO" b="1" dirty="0"/>
              <a:t>INVESTIGACION EXPERIMENTAL</a:t>
            </a:r>
            <a:endParaRPr lang="es-AR" dirty="0"/>
          </a:p>
        </p:txBody>
      </p:sp>
      <p:cxnSp>
        <p:nvCxnSpPr>
          <p:cNvPr id="8" name="7 Conector recto"/>
          <p:cNvCxnSpPr>
            <a:stCxn id="3" idx="0"/>
          </p:cNvCxnSpPr>
          <p:nvPr/>
        </p:nvCxnSpPr>
        <p:spPr>
          <a:xfrm>
            <a:off x="2900209" y="2578172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Elipse"/>
          <p:cNvSpPr/>
          <p:nvPr/>
        </p:nvSpPr>
        <p:spPr>
          <a:xfrm>
            <a:off x="686623" y="5667768"/>
            <a:ext cx="3127986" cy="8642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i="1" dirty="0">
                <a:solidFill>
                  <a:schemeClr val="tx1"/>
                </a:solidFill>
              </a:rPr>
              <a:t>Describe lo que era</a:t>
            </a:r>
            <a:r>
              <a:rPr lang="es-AR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2" name="11 Elipse"/>
          <p:cNvSpPr/>
          <p:nvPr/>
        </p:nvSpPr>
        <p:spPr>
          <a:xfrm>
            <a:off x="9415388" y="5369262"/>
            <a:ext cx="3554145" cy="12755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i="1" dirty="0">
                <a:solidFill>
                  <a:schemeClr val="tx1"/>
                </a:solidFill>
              </a:rPr>
              <a:t>Explica lo que es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1854548" y="6654061"/>
            <a:ext cx="5976664" cy="21361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>
                <a:solidFill>
                  <a:schemeClr val="tx1"/>
                </a:solidFill>
              </a:rPr>
              <a:t>Se ha ideado con el </a:t>
            </a:r>
            <a:r>
              <a:rPr lang="es-CO" b="1" dirty="0" smtClean="0">
                <a:solidFill>
                  <a:schemeClr val="tx1"/>
                </a:solidFill>
              </a:rPr>
              <a:t>propósito </a:t>
            </a:r>
            <a:r>
              <a:rPr lang="es-CO" b="1" dirty="0">
                <a:solidFill>
                  <a:schemeClr val="tx1"/>
                </a:solidFill>
              </a:rPr>
              <a:t>de determinar con la mayor confiabilidad posibles relaciones causa efecto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7315489" y="6686894"/>
            <a:ext cx="4977223" cy="39189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>
                <a:solidFill>
                  <a:schemeClr val="tx1"/>
                </a:solidFill>
              </a:rPr>
              <a:t>Nos permite </a:t>
            </a:r>
            <a:r>
              <a:rPr lang="es-CO" b="1" dirty="0" smtClean="0">
                <a:solidFill>
                  <a:schemeClr val="tx1"/>
                </a:solidFill>
              </a:rPr>
              <a:t>acércanos </a:t>
            </a:r>
            <a:r>
              <a:rPr lang="es-CO" b="1" dirty="0">
                <a:solidFill>
                  <a:schemeClr val="tx1"/>
                </a:solidFill>
              </a:rPr>
              <a:t>a los resultados de la </a:t>
            </a:r>
            <a:r>
              <a:rPr lang="es-CO" b="1" dirty="0" smtClean="0">
                <a:solidFill>
                  <a:schemeClr val="tx1"/>
                </a:solidFill>
              </a:rPr>
              <a:t>investigación experimental </a:t>
            </a:r>
            <a:r>
              <a:rPr lang="es-CO" b="1" dirty="0">
                <a:solidFill>
                  <a:schemeClr val="tx1"/>
                </a:solidFill>
              </a:rPr>
              <a:t>en casos donde no es posible el control y manipulación absoluto de las variables</a:t>
            </a:r>
            <a:r>
              <a:rPr lang="es-AR" b="1" dirty="0">
                <a:solidFill>
                  <a:schemeClr val="tx1"/>
                </a:solidFill>
              </a:rPr>
              <a:t> </a:t>
            </a:r>
            <a:endParaRPr lang="es-AR" dirty="0">
              <a:solidFill>
                <a:schemeClr val="tx1"/>
              </a:solidFill>
            </a:endParaRPr>
          </a:p>
        </p:txBody>
      </p:sp>
      <p:cxnSp>
        <p:nvCxnSpPr>
          <p:cNvPr id="17" name="16 Conector angular"/>
          <p:cNvCxnSpPr/>
          <p:nvPr/>
        </p:nvCxnSpPr>
        <p:spPr>
          <a:xfrm rot="10800000" flipV="1">
            <a:off x="1782541" y="1224211"/>
            <a:ext cx="2664871" cy="135287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angular"/>
          <p:cNvCxnSpPr>
            <a:endCxn id="5" idx="0"/>
          </p:cNvCxnSpPr>
          <p:nvPr/>
        </p:nvCxnSpPr>
        <p:spPr>
          <a:xfrm rot="5400000">
            <a:off x="3918657" y="2555592"/>
            <a:ext cx="2363617" cy="70896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angular"/>
          <p:cNvCxnSpPr/>
          <p:nvPr/>
        </p:nvCxnSpPr>
        <p:spPr>
          <a:xfrm rot="16200000" flipH="1">
            <a:off x="6133680" y="2394352"/>
            <a:ext cx="2363618" cy="103144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angular"/>
          <p:cNvCxnSpPr/>
          <p:nvPr/>
        </p:nvCxnSpPr>
        <p:spPr>
          <a:xfrm>
            <a:off x="7831212" y="1224210"/>
            <a:ext cx="3775011" cy="135396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angular"/>
          <p:cNvCxnSpPr>
            <a:stCxn id="3" idx="2"/>
            <a:endCxn id="11" idx="0"/>
          </p:cNvCxnSpPr>
          <p:nvPr/>
        </p:nvCxnSpPr>
        <p:spPr>
          <a:xfrm rot="5400000">
            <a:off x="1540431" y="4307988"/>
            <a:ext cx="2069965" cy="64959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angular"/>
          <p:cNvCxnSpPr/>
          <p:nvPr/>
        </p:nvCxnSpPr>
        <p:spPr>
          <a:xfrm rot="16200000" flipH="1">
            <a:off x="10285347" y="4353425"/>
            <a:ext cx="1741619" cy="4572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angular"/>
          <p:cNvCxnSpPr>
            <a:stCxn id="5" idx="2"/>
            <a:endCxn id="13" idx="0"/>
          </p:cNvCxnSpPr>
          <p:nvPr/>
        </p:nvCxnSpPr>
        <p:spPr>
          <a:xfrm rot="16200000" flipH="1">
            <a:off x="4301285" y="6112465"/>
            <a:ext cx="986293" cy="9689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angular"/>
          <p:cNvCxnSpPr/>
          <p:nvPr/>
        </p:nvCxnSpPr>
        <p:spPr>
          <a:xfrm rot="16200000" flipH="1">
            <a:off x="8027967" y="5823869"/>
            <a:ext cx="2468120" cy="173698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angular"/>
          <p:cNvCxnSpPr/>
          <p:nvPr/>
        </p:nvCxnSpPr>
        <p:spPr>
          <a:xfrm rot="5400000">
            <a:off x="-813979" y="8480490"/>
            <a:ext cx="4269307" cy="37241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47 Conector recto"/>
          <p:cNvCxnSpPr>
            <a:stCxn id="13" idx="4"/>
          </p:cNvCxnSpPr>
          <p:nvPr/>
        </p:nvCxnSpPr>
        <p:spPr>
          <a:xfrm>
            <a:off x="4842880" y="8790162"/>
            <a:ext cx="1" cy="2011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50 Conector recto"/>
          <p:cNvCxnSpPr>
            <a:stCxn id="14" idx="4"/>
          </p:cNvCxnSpPr>
          <p:nvPr/>
        </p:nvCxnSpPr>
        <p:spPr>
          <a:xfrm>
            <a:off x="9804101" y="10605879"/>
            <a:ext cx="326419" cy="1286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"/>
          <p:cNvCxnSpPr/>
          <p:nvPr/>
        </p:nvCxnSpPr>
        <p:spPr>
          <a:xfrm>
            <a:off x="12145700" y="6532043"/>
            <a:ext cx="294024" cy="42693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935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2 Conector recto"/>
          <p:cNvCxnSpPr/>
          <p:nvPr/>
        </p:nvCxnSpPr>
        <p:spPr>
          <a:xfrm>
            <a:off x="1422500" y="0"/>
            <a:ext cx="0" cy="22323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"/>
          <p:cNvCxnSpPr/>
          <p:nvPr/>
        </p:nvCxnSpPr>
        <p:spPr>
          <a:xfrm>
            <a:off x="4136851" y="-530719"/>
            <a:ext cx="0" cy="1322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7615188" y="0"/>
            <a:ext cx="0" cy="20162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>
            <a:endCxn id="17" idx="0"/>
          </p:cNvCxnSpPr>
          <p:nvPr/>
        </p:nvCxnSpPr>
        <p:spPr>
          <a:xfrm>
            <a:off x="10689913" y="0"/>
            <a:ext cx="1" cy="2197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Rectángulo"/>
          <p:cNvSpPr/>
          <p:nvPr/>
        </p:nvSpPr>
        <p:spPr>
          <a:xfrm>
            <a:off x="0" y="1407490"/>
            <a:ext cx="286266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 smtClean="0">
                <a:solidFill>
                  <a:schemeClr val="tx1"/>
                </a:solidFill>
              </a:rPr>
              <a:t>CARACTERISTICAS</a:t>
            </a:r>
            <a:endParaRPr lang="es-AR" dirty="0"/>
          </a:p>
        </p:txBody>
      </p:sp>
      <p:sp>
        <p:nvSpPr>
          <p:cNvPr id="15" name="14 Rectángulo"/>
          <p:cNvSpPr/>
          <p:nvPr/>
        </p:nvSpPr>
        <p:spPr>
          <a:xfrm>
            <a:off x="2696691" y="900137"/>
            <a:ext cx="28803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>
                <a:solidFill>
                  <a:schemeClr val="tx1"/>
                </a:solidFill>
              </a:rPr>
              <a:t>CARACTERISTICAS</a:t>
            </a:r>
            <a:endParaRPr lang="es-AR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038" y="2003723"/>
            <a:ext cx="2908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3380" y="2232323"/>
            <a:ext cx="2908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15 Rectángulo"/>
          <p:cNvSpPr/>
          <p:nvPr/>
        </p:nvSpPr>
        <p:spPr>
          <a:xfrm>
            <a:off x="6311702" y="1968480"/>
            <a:ext cx="267175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/>
              <a:t>CARACTERISTICAS</a:t>
            </a:r>
            <a:endParaRPr lang="es-AR" dirty="0"/>
          </a:p>
        </p:txBody>
      </p:sp>
      <p:sp>
        <p:nvSpPr>
          <p:cNvPr id="17" name="16 Rectángulo"/>
          <p:cNvSpPr/>
          <p:nvPr/>
        </p:nvSpPr>
        <p:spPr>
          <a:xfrm>
            <a:off x="9354035" y="2197080"/>
            <a:ext cx="267175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/>
              <a:t>CARACTERISTICAS</a:t>
            </a:r>
            <a:endParaRPr lang="es-AR" dirty="0"/>
          </a:p>
        </p:txBody>
      </p:sp>
      <p:sp>
        <p:nvSpPr>
          <p:cNvPr id="20" name="19 Rectángulo"/>
          <p:cNvSpPr/>
          <p:nvPr/>
        </p:nvSpPr>
        <p:spPr>
          <a:xfrm>
            <a:off x="-23853" y="2645800"/>
            <a:ext cx="3798764" cy="39152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AR" dirty="0" smtClean="0">
                <a:solidFill>
                  <a:schemeClr val="tx1"/>
                </a:solidFill>
              </a:rPr>
              <a:t>*</a:t>
            </a:r>
            <a:r>
              <a:rPr lang="es-CO" dirty="0" smtClean="0">
                <a:solidFill>
                  <a:schemeClr val="tx1"/>
                </a:solidFill>
              </a:rPr>
              <a:t>Depende de datos observados por otros</a:t>
            </a:r>
            <a:r>
              <a:rPr lang="es-AR" dirty="0" smtClean="0">
                <a:solidFill>
                  <a:schemeClr val="tx1"/>
                </a:solidFill>
              </a:rPr>
              <a:t>                                                                                                     *</a:t>
            </a:r>
            <a:r>
              <a:rPr lang="es-CO" dirty="0" smtClean="0">
                <a:solidFill>
                  <a:schemeClr val="tx1"/>
                </a:solidFill>
              </a:rPr>
              <a:t>Los datos son de fuentes primarias  y secundarias</a:t>
            </a:r>
            <a:r>
              <a:rPr lang="es-AR" dirty="0" smtClean="0">
                <a:solidFill>
                  <a:schemeClr val="tx1"/>
                </a:solidFill>
              </a:rPr>
              <a:t>                                                                                                   *</a:t>
            </a:r>
            <a:r>
              <a:rPr lang="es-CO" dirty="0" smtClean="0">
                <a:solidFill>
                  <a:schemeClr val="tx1"/>
                </a:solidFill>
              </a:rPr>
              <a:t>Las fuentes deben ser sometidas  a critica externa e  interna</a:t>
            </a:r>
            <a:r>
              <a:rPr lang="es-AR" dirty="0" smtClean="0">
                <a:solidFill>
                  <a:schemeClr val="tx1"/>
                </a:solidFill>
              </a:rPr>
              <a:t>                                                                        *</a:t>
            </a:r>
            <a:r>
              <a:rPr lang="es-CO" dirty="0" smtClean="0">
                <a:solidFill>
                  <a:schemeClr val="tx1"/>
                </a:solidFill>
              </a:rPr>
              <a:t>Debe ser rigurosa, </a:t>
            </a:r>
            <a:r>
              <a:rPr lang="es-CO" dirty="0" err="1" smtClean="0">
                <a:solidFill>
                  <a:schemeClr val="tx1"/>
                </a:solidFill>
              </a:rPr>
              <a:t>sistematica</a:t>
            </a:r>
            <a:r>
              <a:rPr lang="es-CO" dirty="0" smtClean="0">
                <a:solidFill>
                  <a:schemeClr val="tx1"/>
                </a:solidFill>
              </a:rPr>
              <a:t> y exhaustiva 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10864" y="6768827"/>
            <a:ext cx="7316292" cy="28165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</a:rPr>
              <a:t>*</a:t>
            </a:r>
            <a:r>
              <a:rPr lang="es-CO" dirty="0">
                <a:solidFill>
                  <a:schemeClr val="tx1"/>
                </a:solidFill>
              </a:rPr>
              <a:t>Únicamente describe situaciones y acontecimiento                                                                                   *No  siempre comprueba explicaciones                                                                                                                         *No siempre prueba hipótesis </a:t>
            </a:r>
            <a:r>
              <a:rPr lang="es-AR" dirty="0">
                <a:solidFill>
                  <a:schemeClr val="tx1"/>
                </a:solidFill>
              </a:rPr>
              <a:t>                                                                                                                                  *</a:t>
            </a:r>
            <a:r>
              <a:rPr lang="es-CO" dirty="0">
                <a:solidFill>
                  <a:schemeClr val="tx1"/>
                </a:solidFill>
              </a:rPr>
              <a:t>No siempre hace predicciones</a:t>
            </a:r>
            <a:r>
              <a:rPr lang="es-AR" dirty="0">
                <a:solidFill>
                  <a:schemeClr val="tx1"/>
                </a:solidFill>
              </a:rPr>
              <a:t>                                                                                                                             *</a:t>
            </a:r>
            <a:r>
              <a:rPr lang="es-CO" dirty="0">
                <a:solidFill>
                  <a:schemeClr val="tx1"/>
                </a:solidFill>
              </a:rPr>
              <a:t>Cuando se hace el estudio por  encuestas </a:t>
            </a:r>
            <a:r>
              <a:rPr lang="es-CO" dirty="0" err="1">
                <a:solidFill>
                  <a:schemeClr val="tx1"/>
                </a:solidFill>
              </a:rPr>
              <a:t>podria</a:t>
            </a:r>
            <a:r>
              <a:rPr lang="es-CO" dirty="0">
                <a:solidFill>
                  <a:schemeClr val="tx1"/>
                </a:solidFill>
              </a:rPr>
              <a:t> ser utilizada este tipo de </a:t>
            </a:r>
            <a:r>
              <a:rPr lang="es-CO" dirty="0" err="1">
                <a:solidFill>
                  <a:schemeClr val="tx1"/>
                </a:solidFill>
              </a:rPr>
              <a:t>investigacion</a:t>
            </a:r>
            <a:r>
              <a:rPr lang="es-CO" dirty="0">
                <a:solidFill>
                  <a:schemeClr val="tx1"/>
                </a:solidFill>
              </a:rPr>
              <a:t> para probar </a:t>
            </a:r>
            <a:r>
              <a:rPr lang="es-CO" dirty="0" err="1">
                <a:solidFill>
                  <a:schemeClr val="tx1"/>
                </a:solidFill>
              </a:rPr>
              <a:t>hipotesis</a:t>
            </a:r>
            <a:r>
              <a:rPr lang="es-CO" dirty="0">
                <a:solidFill>
                  <a:schemeClr val="tx1"/>
                </a:solidFill>
              </a:rPr>
              <a:t> especificas y poner a prueba explicaciones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4126197" y="3068857"/>
            <a:ext cx="5217183" cy="3503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>
                <a:solidFill>
                  <a:schemeClr val="tx1"/>
                </a:solidFill>
              </a:rPr>
              <a:t>*</a:t>
            </a:r>
            <a:r>
              <a:rPr lang="es-CO" b="1" dirty="0">
                <a:solidFill>
                  <a:schemeClr val="tx1"/>
                </a:solidFill>
              </a:rPr>
              <a:t>Requiere </a:t>
            </a:r>
            <a:r>
              <a:rPr lang="es-CO" b="1" dirty="0" err="1">
                <a:solidFill>
                  <a:schemeClr val="tx1"/>
                </a:solidFill>
              </a:rPr>
              <a:t>manipulacion</a:t>
            </a:r>
            <a:r>
              <a:rPr lang="es-CO" b="1" dirty="0">
                <a:solidFill>
                  <a:schemeClr val="tx1"/>
                </a:solidFill>
              </a:rPr>
              <a:t> rigurosa de variables o factores experimentales</a:t>
            </a:r>
            <a:r>
              <a:rPr lang="es-AR" dirty="0">
                <a:solidFill>
                  <a:schemeClr val="tx1"/>
                </a:solidFill>
              </a:rPr>
              <a:t>                                               *</a:t>
            </a:r>
            <a:r>
              <a:rPr lang="es-CO" b="1" dirty="0">
                <a:solidFill>
                  <a:schemeClr val="tx1"/>
                </a:solidFill>
              </a:rPr>
              <a:t>Utiliza sistemas aleatorios para la </a:t>
            </a:r>
            <a:r>
              <a:rPr lang="es-CO" b="1" dirty="0" err="1">
                <a:solidFill>
                  <a:schemeClr val="tx1"/>
                </a:solidFill>
              </a:rPr>
              <a:t>seleccion</a:t>
            </a:r>
            <a:r>
              <a:rPr lang="es-CO" b="1" dirty="0">
                <a:solidFill>
                  <a:schemeClr val="tx1"/>
                </a:solidFill>
              </a:rPr>
              <a:t> de muestras</a:t>
            </a:r>
            <a:r>
              <a:rPr lang="es-AR" dirty="0">
                <a:solidFill>
                  <a:schemeClr val="tx1"/>
                </a:solidFill>
              </a:rPr>
              <a:t>                                                                          *</a:t>
            </a:r>
            <a:r>
              <a:rPr lang="es-CO" b="1" dirty="0">
                <a:solidFill>
                  <a:schemeClr val="tx1"/>
                </a:solidFill>
              </a:rPr>
              <a:t>Emplea grupos control</a:t>
            </a:r>
            <a:r>
              <a:rPr lang="es-AR" dirty="0">
                <a:solidFill>
                  <a:schemeClr val="tx1"/>
                </a:solidFill>
              </a:rPr>
              <a:t>                                                                                                                                                *</a:t>
            </a:r>
            <a:r>
              <a:rPr lang="es-CO" b="1" dirty="0">
                <a:solidFill>
                  <a:schemeClr val="tx1"/>
                </a:solidFill>
              </a:rPr>
              <a:t>Tiene la </a:t>
            </a:r>
            <a:r>
              <a:rPr lang="es-CO" b="1" dirty="0" err="1">
                <a:solidFill>
                  <a:schemeClr val="tx1"/>
                </a:solidFill>
              </a:rPr>
              <a:t>deventaja</a:t>
            </a:r>
            <a:r>
              <a:rPr lang="es-CO" b="1" dirty="0">
                <a:solidFill>
                  <a:schemeClr val="tx1"/>
                </a:solidFill>
              </a:rPr>
              <a:t> de ser artificial y restrictiva</a:t>
            </a:r>
            <a:r>
              <a:rPr lang="es-AR" dirty="0">
                <a:solidFill>
                  <a:schemeClr val="tx1"/>
                </a:solidFill>
              </a:rPr>
              <a:t>                                                                                            *</a:t>
            </a:r>
            <a:r>
              <a:rPr lang="es-CO" b="1" dirty="0">
                <a:solidFill>
                  <a:schemeClr val="tx1"/>
                </a:solidFill>
              </a:rPr>
              <a:t>Requiere de un diseño experimental</a:t>
            </a:r>
            <a:endParaRPr lang="es-AR" dirty="0">
              <a:solidFill>
                <a:schemeClr val="tx1"/>
              </a:solidFill>
            </a:endParaRPr>
          </a:p>
        </p:txBody>
      </p:sp>
      <p:cxnSp>
        <p:nvCxnSpPr>
          <p:cNvPr id="26" name="25 Conector recto"/>
          <p:cNvCxnSpPr/>
          <p:nvPr/>
        </p:nvCxnSpPr>
        <p:spPr>
          <a:xfrm>
            <a:off x="3942780" y="1407490"/>
            <a:ext cx="0" cy="53613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"/>
          <p:cNvCxnSpPr>
            <a:stCxn id="14" idx="2"/>
          </p:cNvCxnSpPr>
          <p:nvPr/>
        </p:nvCxnSpPr>
        <p:spPr>
          <a:xfrm>
            <a:off x="1431330" y="2127570"/>
            <a:ext cx="0" cy="5182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1023 Conector recto"/>
          <p:cNvCxnSpPr>
            <a:stCxn id="1026" idx="2"/>
          </p:cNvCxnSpPr>
          <p:nvPr/>
        </p:nvCxnSpPr>
        <p:spPr>
          <a:xfrm>
            <a:off x="7615188" y="2460923"/>
            <a:ext cx="0" cy="6079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8" name="1027 Rectángulo"/>
          <p:cNvSpPr/>
          <p:nvPr/>
        </p:nvSpPr>
        <p:spPr>
          <a:xfrm>
            <a:off x="8002174" y="6745611"/>
            <a:ext cx="4410604" cy="38164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>
                <a:solidFill>
                  <a:schemeClr val="tx1"/>
                </a:solidFill>
              </a:rPr>
              <a:t>*</a:t>
            </a:r>
            <a:r>
              <a:rPr lang="es-CO" b="1" dirty="0">
                <a:solidFill>
                  <a:schemeClr val="tx1"/>
                </a:solidFill>
              </a:rPr>
              <a:t>Apropiada en situaciones naturales , en que no se pueden controlar todas las variables de importancia</a:t>
            </a:r>
            <a:r>
              <a:rPr lang="es-AR" b="1" dirty="0">
                <a:solidFill>
                  <a:schemeClr val="tx1"/>
                </a:solidFill>
              </a:rPr>
              <a:t>                                                                                                                                                                *</a:t>
            </a:r>
            <a:r>
              <a:rPr lang="es-CO" b="1" dirty="0">
                <a:solidFill>
                  <a:schemeClr val="tx1"/>
                </a:solidFill>
              </a:rPr>
              <a:t>No satisface todas las exigencias de la investigación experimental especialmente en el control de variables</a:t>
            </a:r>
            <a:endParaRPr lang="es-AR" dirty="0">
              <a:solidFill>
                <a:schemeClr val="tx1"/>
              </a:solidFill>
            </a:endParaRPr>
          </a:p>
        </p:txBody>
      </p:sp>
      <p:cxnSp>
        <p:nvCxnSpPr>
          <p:cNvPr id="1030" name="1029 Conector recto"/>
          <p:cNvCxnSpPr/>
          <p:nvPr/>
        </p:nvCxnSpPr>
        <p:spPr>
          <a:xfrm>
            <a:off x="11071572" y="2689523"/>
            <a:ext cx="0" cy="4056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361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214</Words>
  <Application>Microsoft Office PowerPoint</Application>
  <PresentationFormat>Personalizado</PresentationFormat>
  <Paragraphs>18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Company>BlueDeep 2010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BlueDeep</dc:creator>
  <cp:lastModifiedBy>BlueDeep</cp:lastModifiedBy>
  <cp:revision>4</cp:revision>
  <dcterms:created xsi:type="dcterms:W3CDTF">2017-03-01T00:24:16Z</dcterms:created>
  <dcterms:modified xsi:type="dcterms:W3CDTF">2017-03-01T00:59:15Z</dcterms:modified>
</cp:coreProperties>
</file>